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2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7" r:id="rId11"/>
    <p:sldId id="403" r:id="rId12"/>
    <p:sldId id="408" r:id="rId13"/>
    <p:sldId id="406" r:id="rId14"/>
    <p:sldId id="409" r:id="rId15"/>
    <p:sldId id="410" r:id="rId16"/>
    <p:sldId id="412" r:id="rId17"/>
    <p:sldId id="415" r:id="rId18"/>
    <p:sldId id="281" r:id="rId19"/>
    <p:sldId id="414" r:id="rId20"/>
    <p:sldId id="416" r:id="rId2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66" d="100"/>
          <a:sy n="66" d="100"/>
        </p:scale>
        <p:origin x="912" y="5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3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with more lags</a:t>
            </a:r>
            <a:endParaRPr lang="en-US" b="1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3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499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11" y="753743"/>
            <a:ext cx="5790164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331665" y="8201534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633841" y="750678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228481" y="7697517"/>
            <a:ext cx="236612" cy="80229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926305" y="8392268"/>
            <a:ext cx="1538788" cy="1075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465093" y="796223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5.1991&gt;-3.41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0"/>
            <a:ext cx="5502909" cy="73082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340980" y="6523819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629697" y="5909837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9368936" y="6100571"/>
            <a:ext cx="855401" cy="175412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935620" y="6714553"/>
            <a:ext cx="433316" cy="11401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9368936" y="7317119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-2.79&gt;-3.41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8" y="983257"/>
            <a:ext cx="5822185" cy="7689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125882" y="1020689"/>
            <a:ext cx="128043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1493260" y="78775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2859513" y="716646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454153" y="7357197"/>
            <a:ext cx="605580" cy="815164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087900" y="8068250"/>
            <a:ext cx="1971833" cy="1041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4059733" y="76347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-3.42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-3.87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F7E-4D9D-4B59-A691-CF3A621A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" y="938940"/>
            <a:ext cx="5837426" cy="7681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358A-7142-45C9-8C4E-AFF546E5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99" y="868102"/>
            <a:ext cx="5761219" cy="6965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31463" y="8024120"/>
            <a:ext cx="2328270" cy="1482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4059733" y="7634786"/>
            <a:ext cx="181686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Still a unit root?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742470" y="1020689"/>
            <a:ext cx="1412519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1125882" y="7833386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2492135" y="7108597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97716" y="7299331"/>
            <a:ext cx="962017" cy="8730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44B61-3716-4C7E-BCB4-A17EAB5027AE}"/>
              </a:ext>
            </a:extLst>
          </p:cNvPr>
          <p:cNvSpPr/>
          <p:nvPr/>
        </p:nvSpPr>
        <p:spPr>
          <a:xfrm>
            <a:off x="1125881" y="8226976"/>
            <a:ext cx="605581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E676E9-6DB1-4460-88C9-8CBDA72A92BE}"/>
              </a:ext>
            </a:extLst>
          </p:cNvPr>
          <p:cNvSpPr/>
          <p:nvPr/>
        </p:nvSpPr>
        <p:spPr>
          <a:xfrm>
            <a:off x="3118233" y="7108597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DD81AA-B27F-4627-A274-68833CD58765}"/>
              </a:ext>
            </a:extLst>
          </p:cNvPr>
          <p:cNvSpPr/>
          <p:nvPr/>
        </p:nvSpPr>
        <p:spPr>
          <a:xfrm>
            <a:off x="1909732" y="8307094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zero trend either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C2E9B-E780-41EA-8088-87CC4F0E2CA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818167" y="7490065"/>
            <a:ext cx="545687" cy="81702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898044-DA8F-4002-8A7F-7FB77CED64C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31462" y="8417710"/>
            <a:ext cx="178270" cy="42695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E289F-8D02-4EA0-ACD9-67859344B136}"/>
              </a:ext>
            </a:extLst>
          </p:cNvPr>
          <p:cNvSpPr/>
          <p:nvPr/>
        </p:nvSpPr>
        <p:spPr>
          <a:xfrm>
            <a:off x="9019054" y="934855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6E473E-41DF-4DD4-AC2F-82ECF8F6D01B}"/>
              </a:ext>
            </a:extLst>
          </p:cNvPr>
          <p:cNvSpPr/>
          <p:nvPr/>
        </p:nvSpPr>
        <p:spPr>
          <a:xfrm>
            <a:off x="9981585" y="6619999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Now we can reject unit root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468CB-1CEA-414E-87BB-698758AB2BD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383308" y="6999705"/>
            <a:ext cx="598277" cy="15786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D828FA-5028-485C-8F08-63B41F81D23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8561137" y="7157574"/>
            <a:ext cx="1420448" cy="379706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2769937"/>
            <a:ext cx="6927180" cy="473243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173714"/>
              <a:gd name="adj2" fmla="val 6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2"/>
            <a:ext cx="5420729" cy="120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398" y="5427243"/>
            <a:ext cx="7409990" cy="32996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31544" y="2247086"/>
            <a:ext cx="14856" cy="639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52289" cy="20798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855201" y="6497053"/>
            <a:ext cx="3192378" cy="903705"/>
          </a:xfrm>
          <a:prstGeom prst="wedgeRoundRectCallout">
            <a:avLst>
              <a:gd name="adj1" fmla="val -90536"/>
              <a:gd name="adj2" fmla="val 7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5745978" cy="6271803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69515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68" y="309282"/>
            <a:ext cx="4465104" cy="295686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400800" y="3446457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13" y="4340182"/>
            <a:ext cx="4343318" cy="448689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4871"/>
              <a:gd name="adj2" fmla="val -57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blipFill>
                <a:blip r:embed="rId5"/>
                <a:stretch>
                  <a:fillRect l="-2771" t="-3291" b="-4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865</Words>
  <Application>Microsoft Office PowerPoint</Application>
  <PresentationFormat>Custom</PresentationFormat>
  <Paragraphs>113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Dickey-Fuller with more lags</vt:lpstr>
      <vt:lpstr>R to the rrrrrescue</vt:lpstr>
      <vt:lpstr>More lags AR(2)?</vt:lpstr>
      <vt:lpstr>Getting rid of unit roots</vt:lpstr>
      <vt:lpstr>Getting rid of unit roots – Economic Activity index</vt:lpstr>
      <vt:lpstr>Revisiting COVID vs GDP</vt:lpstr>
      <vt:lpstr>Other considerations </vt:lpstr>
      <vt:lpstr>Summary</vt:lpstr>
      <vt:lpstr>Extra Slides</vt:lpstr>
      <vt:lpstr>Some remarks on Causality and unit roots </vt:lpstr>
      <vt:lpstr>More lags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2020-11-18T20:00:26Z</dcterms:modified>
</cp:coreProperties>
</file>